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93" r:id="rId7"/>
    <p:sldId id="294" r:id="rId8"/>
    <p:sldId id="295" r:id="rId9"/>
    <p:sldId id="296" r:id="rId10"/>
    <p:sldId id="297" r:id="rId11"/>
    <p:sldId id="298" r:id="rId12"/>
    <p:sldId id="300" r:id="rId13"/>
    <p:sldId id="301" r:id="rId14"/>
    <p:sldId id="302" r:id="rId15"/>
    <p:sldId id="289" r:id="rId16"/>
    <p:sldId id="290" r:id="rId17"/>
    <p:sldId id="303" r:id="rId18"/>
    <p:sldId id="304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3238" autoAdjust="0"/>
  </p:normalViewPr>
  <p:slideViewPr>
    <p:cSldViewPr snapToGrid="0" snapToObjects="1">
      <p:cViewPr varScale="1">
        <p:scale>
          <a:sx n="62" d="100"/>
          <a:sy n="62" d="100"/>
        </p:scale>
        <p:origin x="17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5591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grpSp>
        <p:nvGrpSpPr>
          <p:cNvPr id="28" name="Group 166" descr="Gruppieren 2">
            <a:extLst>
              <a:ext uri="{FF2B5EF4-FFF2-40B4-BE49-F238E27FC236}">
                <a16:creationId xmlns:a16="http://schemas.microsoft.com/office/drawing/2014/main" id="{CBEB2ECD-FE67-0341-B738-4D46918AE171}"/>
              </a:ext>
            </a:extLst>
          </p:cNvPr>
          <p:cNvGrpSpPr/>
          <p:nvPr userDrawn="1"/>
        </p:nvGrpSpPr>
        <p:grpSpPr>
          <a:xfrm>
            <a:off x="3106169" y="4584854"/>
            <a:ext cx="1501076" cy="1539185"/>
            <a:chOff x="939242" y="252757"/>
            <a:chExt cx="3002151" cy="3078367"/>
          </a:xfrm>
        </p:grpSpPr>
        <p:sp>
          <p:nvSpPr>
            <p:cNvPr id="29" name="Shape 163" descr="Bogen 22">
              <a:extLst>
                <a:ext uri="{FF2B5EF4-FFF2-40B4-BE49-F238E27FC236}">
                  <a16:creationId xmlns:a16="http://schemas.microsoft.com/office/drawing/2014/main" id="{78C8A3CA-621F-4649-95CF-8F0A6C1B89B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0" name="Shape 165" descr="Textfeld 25">
              <a:extLst>
                <a:ext uri="{FF2B5EF4-FFF2-40B4-BE49-F238E27FC236}">
                  <a16:creationId xmlns:a16="http://schemas.microsoft.com/office/drawing/2014/main" id="{DBC8ADC3-F118-114C-ADBC-7B3639C53E93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  <a:endParaRPr sz="1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48A3CF-E6BE-1843-B8E6-C84BF5E7C3EC}"/>
              </a:ext>
            </a:extLst>
          </p:cNvPr>
          <p:cNvSpPr/>
          <p:nvPr/>
        </p:nvSpPr>
        <p:spPr>
          <a:xfrm>
            <a:off x="2709643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Unos pólipos</a:t>
            </a:r>
          </a:p>
          <a:p>
            <a:pPr rtl="0"/>
            <a:r>
              <a:rPr lang="x-none"/>
              <a:t>increíbles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17085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02049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A3AD8D-037E-A74C-BBF3-6A1173693DC7}"/>
              </a:ext>
            </a:extLst>
          </p:cNvPr>
          <p:cNvSpPr/>
          <p:nvPr/>
        </p:nvSpPr>
        <p:spPr>
          <a:xfrm>
            <a:off x="3349249" y="4190933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029FEE32-C077-0A4E-AF1B-42923A9CD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12397"/>
            <a:ext cx="2001531" cy="2553963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5. Los nuevos pólipos de coral van brotando y creando sus </a:t>
            </a:r>
            <a:r>
              <a:rPr lang="en-GB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</a:t>
            </a: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structuras, cada especie con su forma particular. Este coral cuerno de ciervo crece con forma de asta de venado. 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343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32251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CD0E6-DFFD-FD46-AEBD-75162BCA39D5}"/>
              </a:ext>
            </a:extLst>
          </p:cNvPr>
          <p:cNvSpPr/>
          <p:nvPr/>
        </p:nvSpPr>
        <p:spPr>
          <a:xfrm>
            <a:off x="3348561" y="2193129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8539E96-FAE4-7842-8426-F81AD9DD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6. La mayoría de los corales desovan una vez al año, cuando liberan sus huevos y esperma a mar abierto para su fertilización.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926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35F209-3A66-4D42-B7BB-C4BAB8C8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A8BD19E-9580-904F-AC94-C08F6C9B2025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2A2765-DC0C-A44D-8CA1-5128DD687004}"/>
              </a:ext>
            </a:extLst>
          </p:cNvPr>
          <p:cNvCxnSpPr>
            <a:endCxn id="13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B191603-AC15-494C-951B-7C9FA671FAB9}"/>
              </a:ext>
            </a:extLst>
          </p:cNvPr>
          <p:cNvCxnSpPr>
            <a:endCxn id="13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210">
            <a:extLst>
              <a:ext uri="{FF2B5EF4-FFF2-40B4-BE49-F238E27FC236}">
                <a16:creationId xmlns:a16="http://schemas.microsoft.com/office/drawing/2014/main" id="{E6CC1090-D16F-4F45-9FC3-78EDC9C9F8A2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C324A9-EA49-9C4B-BBCC-2FA2B813AF66}"/>
              </a:ext>
            </a:extLst>
          </p:cNvPr>
          <p:cNvSpPr txBox="1"/>
          <p:nvPr/>
        </p:nvSpPr>
        <p:spPr>
          <a:xfrm>
            <a:off x="5704086" y="4630382"/>
            <a:ext cx="2348774" cy="218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7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coral de los arrecifes tropicales obtiene entre el 70 % y el 90 % de su energía del sol. Y gracias a ello puede crear estas increíbles estructuras.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66680" y="3523391"/>
            <a:ext cx="1876249" cy="1661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Dentro del tejido del pólipo de coral viven unas algas diminutas llamadas zooxantelas.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C324A9-EA49-9C4B-BBCC-2FA2B813AF66}"/>
              </a:ext>
            </a:extLst>
          </p:cNvPr>
          <p:cNvSpPr txBox="1"/>
          <p:nvPr/>
        </p:nvSpPr>
        <p:spPr>
          <a:xfrm>
            <a:off x="5704086" y="4630382"/>
            <a:ext cx="2348774" cy="218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7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coral de los arrecifes tropicales obtiene entre el 70 % y el 90 % de su energía del sol. Y gracias a ello puede crear estas increíbles estructuras.</a:t>
            </a:r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C324A9-EA49-9C4B-BBCC-2FA2B813AF66}"/>
              </a:ext>
            </a:extLst>
          </p:cNvPr>
          <p:cNvSpPr txBox="1"/>
          <p:nvPr/>
        </p:nvSpPr>
        <p:spPr>
          <a:xfrm>
            <a:off x="5704086" y="4630382"/>
            <a:ext cx="2348774" cy="218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7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coral de los arrecifes tropicales obtiene entre el 70 % y el 90 % de su energía del sol. Y gracias a ello puede crear estas increíbles estructuras.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66680" y="3523391"/>
            <a:ext cx="1876249" cy="1661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Dentro del tejido del pólipo de coral viven unas algas diminutas llamadas zooxantelas.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601528" y="942980"/>
            <a:ext cx="2204527" cy="192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Las zooxantelas hacen fotosíntesis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y suministran energía al coral,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el cual, a cambio,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les proporciona nutrientes.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045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601528" y="942980"/>
            <a:ext cx="2204527" cy="192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Las zooxantelas hacen fotosíntesis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y suministran energía al coral,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el cual, a cambio, 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les proporciona nutrientes.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267BE8-8BAF-0345-866D-01153BEA8080}"/>
              </a:ext>
            </a:extLst>
          </p:cNvPr>
          <p:cNvSpPr/>
          <p:nvPr/>
        </p:nvSpPr>
        <p:spPr>
          <a:xfrm>
            <a:off x="5346187" y="2272968"/>
            <a:ext cx="1439863" cy="143986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7BBBC41-07F1-C440-9077-3549E59F0918}"/>
              </a:ext>
            </a:extLst>
          </p:cNvPr>
          <p:cNvCxnSpPr>
            <a:endCxn id="29" idx="2"/>
          </p:cNvCxnSpPr>
          <p:nvPr/>
        </p:nvCxnSpPr>
        <p:spPr>
          <a:xfrm flipV="1">
            <a:off x="5165212" y="2993693"/>
            <a:ext cx="180975" cy="109378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6E5FC60-74DF-114F-BCB1-15AA74EFA9DF}"/>
              </a:ext>
            </a:extLst>
          </p:cNvPr>
          <p:cNvCxnSpPr>
            <a:endCxn id="29" idx="4"/>
          </p:cNvCxnSpPr>
          <p:nvPr/>
        </p:nvCxnSpPr>
        <p:spPr>
          <a:xfrm flipV="1">
            <a:off x="5165212" y="3712830"/>
            <a:ext cx="901700" cy="3746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210">
            <a:extLst>
              <a:ext uri="{FF2B5EF4-FFF2-40B4-BE49-F238E27FC236}">
                <a16:creationId xmlns:a16="http://schemas.microsoft.com/office/drawing/2014/main" id="{3CD48E2F-964A-534C-8F11-8B640973C555}"/>
              </a:ext>
            </a:extLst>
          </p:cNvPr>
          <p:cNvSpPr/>
          <p:nvPr/>
        </p:nvSpPr>
        <p:spPr>
          <a:xfrm flipH="1">
            <a:off x="6365428" y="935772"/>
            <a:ext cx="2402836" cy="2371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4353ED-EB39-7C44-8319-1035F01E5AAD}"/>
              </a:ext>
            </a:extLst>
          </p:cNvPr>
          <p:cNvSpPr txBox="1"/>
          <p:nvPr/>
        </p:nvSpPr>
        <p:spPr>
          <a:xfrm>
            <a:off x="6658371" y="1436085"/>
            <a:ext cx="2109893" cy="14003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Por la noche, los pólipos de coral atrapan diminutos animales con sus tentáculos.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C324A9-EA49-9C4B-BBCC-2FA2B813AF66}"/>
              </a:ext>
            </a:extLst>
          </p:cNvPr>
          <p:cNvSpPr txBox="1"/>
          <p:nvPr/>
        </p:nvSpPr>
        <p:spPr>
          <a:xfrm>
            <a:off x="5704086" y="4630382"/>
            <a:ext cx="2348774" cy="2185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7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coral de los arrecifes tropicales obtiene entre el 70 % y el 90 % de su energía del sol. Y gracias a ello puede crear estas increíbles estructuras.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66680" y="3523391"/>
            <a:ext cx="1876249" cy="1661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Dentro del tejido del pólipo de coral viven unas algas diminutas llamadas zooxantelas.</a:t>
            </a:r>
            <a:endParaRPr lang="en-GB" sz="17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Completa ahora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tu registro de buceo: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Describe lo que viste y cómo te sentiste en tu primera sesión de 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buceo </a:t>
            </a: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virtual.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¿Qué palabras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 usarías para describir el hábitat de coral?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650195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912144" y="1471613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66746-CE75-F546-B463-0A253B87B3A6}"/>
              </a:ext>
            </a:extLst>
          </p:cNvPr>
          <p:cNvSpPr txBox="1"/>
          <p:nvPr/>
        </p:nvSpPr>
        <p:spPr>
          <a:xfrm>
            <a:off x="449263" y="2222500"/>
            <a:ext cx="1332036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Diapositiva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2, 3, 5-15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13-15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094ED-74A3-104C-A963-BAC3E352025B}"/>
              </a:ext>
            </a:extLst>
          </p:cNvPr>
          <p:cNvSpPr txBox="1"/>
          <p:nvPr/>
        </p:nvSpPr>
        <p:spPr>
          <a:xfrm>
            <a:off x="2243095" y="2217446"/>
            <a:ext cx="2923167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Imagen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Mosaico de arrecifes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Arrecife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Pólipo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Pólipo comestible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Plánula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Pólipo pequeño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Pólipos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Zooxantela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Copépodo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D5BEE-7DB2-DD46-A836-8268E0BE3042}"/>
              </a:ext>
            </a:extLst>
          </p:cNvPr>
          <p:cNvSpPr txBox="1"/>
          <p:nvPr/>
        </p:nvSpPr>
        <p:spPr>
          <a:xfrm>
            <a:off x="4324440" y="2222500"/>
            <a:ext cx="3947139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Emma Kennedy/Universidad de Exeter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2243095" y="5592651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  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933197"/>
            <a:ext cx="2640317" cy="1053385"/>
          </a:xfrm>
        </p:spPr>
        <p:txBody>
          <a:bodyPr rtlCol="0"/>
          <a:lstStyle/>
          <a:p>
            <a:pPr defTabSz="457200" rtl="0"/>
            <a:r>
              <a:rPr lang="x-none" sz="1500">
                <a:solidFill>
                  <a:schemeClr val="bg2"/>
                </a:solidFill>
              </a:rPr>
              <a:t>Entender que los arrecifes de coral, visibles desde el espacio, los forman diminutos animales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933197"/>
            <a:ext cx="2278653" cy="1053385"/>
          </a:xfrm>
        </p:spPr>
        <p:txBody>
          <a:bodyPr rtlCol="0"/>
          <a:lstStyle/>
          <a:p>
            <a:pPr defTabSz="457200" rtl="0"/>
            <a:r>
              <a:rPr lang="x-none" sz="1500">
                <a:solidFill>
                  <a:schemeClr val="bg2"/>
                </a:solidFill>
              </a:rPr>
              <a:t>Describir la anatomía de un pólipo de coral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403268" cy="1053385"/>
          </a:xfrm>
        </p:spPr>
        <p:txBody>
          <a:bodyPr rtlCol="0"/>
          <a:lstStyle/>
          <a:p>
            <a:pPr defTabSz="457200" rtl="0"/>
            <a:r>
              <a:rPr lang="x-none" sz="1500">
                <a:solidFill>
                  <a:schemeClr val="bg2"/>
                </a:solidFill>
              </a:rPr>
              <a:t>Entender los diferentes métodos que usan los pólipos para obtener la energía que necesitan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933197"/>
            <a:ext cx="2278653" cy="1053385"/>
          </a:xfrm>
        </p:spPr>
        <p:txBody>
          <a:bodyPr rtlCol="0"/>
          <a:lstStyle/>
          <a:p>
            <a:pPr defTabSz="457200" rtl="0"/>
            <a:r>
              <a:rPr lang="x-none" sz="1500">
                <a:solidFill>
                  <a:schemeClr val="bg2"/>
                </a:solidFill>
              </a:rPr>
              <a:t>Explicar y comparar el ciclo de vida del coral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B752443C-0D3C-FA48-9D05-09CCE86EFEE7}"/>
              </a:ext>
            </a:extLst>
          </p:cNvPr>
          <p:cNvSpPr txBox="1">
            <a:spLocks/>
          </p:cNvSpPr>
          <p:nvPr/>
        </p:nvSpPr>
        <p:spPr>
          <a:xfrm>
            <a:off x="3467919" y="4844820"/>
            <a:ext cx="2617571" cy="1053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7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457200" rtl="0" hangingPunct="1"/>
            <a:r>
              <a:rPr lang="x-none" sz="1500">
                <a:solidFill>
                  <a:schemeClr val="bg2"/>
                </a:solidFill>
              </a:rPr>
              <a:t>Revisar lo aprendido y reflexionar sobre el papel del pólipo de coral en la creación del arrecife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AF38B-7BCF-2148-9ADE-83B9BA542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22" y="2073755"/>
            <a:ext cx="1625600" cy="162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95ED7C-22AF-AD4D-836A-FB2B04CD4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54" y="2046611"/>
            <a:ext cx="1612900" cy="161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C3288C-2A90-F04F-AEFA-895A16B53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82" y="2035652"/>
            <a:ext cx="1625600" cy="161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1B3E59-9F1B-EF43-AD2E-084064A66B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05" y="4231827"/>
            <a:ext cx="1625600" cy="162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F56680-8BB7-C243-ACA5-8E538F4E00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02" y="4231827"/>
            <a:ext cx="1612900" cy="162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21C64-E970-3A49-A051-94E8F3DA86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27" y="4238177"/>
            <a:ext cx="1625600" cy="16129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754D34C-22AC-1A42-A12F-C24B1BC86C18}"/>
              </a:ext>
            </a:extLst>
          </p:cNvPr>
          <p:cNvSpPr txBox="1">
            <a:spLocks/>
          </p:cNvSpPr>
          <p:nvPr/>
        </p:nvSpPr>
        <p:spPr>
          <a:xfrm>
            <a:off x="413402" y="1108862"/>
            <a:ext cx="8694738" cy="1023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3200">
                <a:solidFill>
                  <a:schemeClr val="tx1"/>
                </a:solidFill>
              </a:rPr>
              <a:t>¿En qué orden deben ir estas imágenes?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50C9B-72CF-CD45-836A-2874F2C792F5}"/>
              </a:ext>
            </a:extLst>
          </p:cNvPr>
          <p:cNvSpPr txBox="1"/>
          <p:nvPr/>
        </p:nvSpPr>
        <p:spPr>
          <a:xfrm>
            <a:off x="748700" y="3739376"/>
            <a:ext cx="200702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Arrecife de coral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FABE1-610D-D843-BD46-08A9C89710CC}"/>
              </a:ext>
            </a:extLst>
          </p:cNvPr>
          <p:cNvSpPr txBox="1"/>
          <p:nvPr/>
        </p:nvSpPr>
        <p:spPr>
          <a:xfrm>
            <a:off x="3395196" y="3713462"/>
            <a:ext cx="254214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Mosaico de arrecifes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8ACA0-B986-DC49-A0EE-F4264F01B779}"/>
              </a:ext>
            </a:extLst>
          </p:cNvPr>
          <p:cNvSpPr txBox="1"/>
          <p:nvPr/>
        </p:nvSpPr>
        <p:spPr>
          <a:xfrm>
            <a:off x="6338169" y="3713462"/>
            <a:ext cx="22546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Colonia de corales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4453A-6C25-0F40-ABB1-089E14907EC4}"/>
              </a:ext>
            </a:extLst>
          </p:cNvPr>
          <p:cNvSpPr txBox="1"/>
          <p:nvPr/>
        </p:nvSpPr>
        <p:spPr>
          <a:xfrm>
            <a:off x="626301" y="5935699"/>
            <a:ext cx="226721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Arrecife de parche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60303-5C03-564C-AE5D-4B4C83B8EC56}"/>
              </a:ext>
            </a:extLst>
          </p:cNvPr>
          <p:cNvSpPr txBox="1"/>
          <p:nvPr/>
        </p:nvSpPr>
        <p:spPr>
          <a:xfrm>
            <a:off x="3655985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Pólipo de coral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06524A-59EC-D843-BB5F-4152A6471FBA}"/>
              </a:ext>
            </a:extLst>
          </p:cNvPr>
          <p:cNvSpPr txBox="1"/>
          <p:nvPr/>
        </p:nvSpPr>
        <p:spPr>
          <a:xfrm>
            <a:off x="6537958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Rama de coral</a:t>
            </a:r>
          </a:p>
        </p:txBody>
      </p:sp>
    </p:spTree>
    <p:extLst>
      <p:ext uri="{BB962C8B-B14F-4D97-AF65-F5344CB8AC3E}">
        <p14:creationId xmlns:p14="http://schemas.microsoft.com/office/powerpoint/2010/main" val="388831061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9D6117-8645-CB4D-AD8C-4D2C9E53A169}"/>
              </a:ext>
            </a:extLst>
          </p:cNvPr>
          <p:cNvSpPr/>
          <p:nvPr/>
        </p:nvSpPr>
        <p:spPr>
          <a:xfrm>
            <a:off x="4680888" y="2218474"/>
            <a:ext cx="1172864" cy="117286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DBAB3C0-40A0-2440-92E7-16009498AEE7}"/>
              </a:ext>
            </a:extLst>
          </p:cNvPr>
          <p:cNvSpPr/>
          <p:nvPr/>
        </p:nvSpPr>
        <p:spPr>
          <a:xfrm>
            <a:off x="459729" y="2222500"/>
            <a:ext cx="1172864" cy="117286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C4B1F5-A717-B34C-AFB3-FDB54E7350CB}"/>
              </a:ext>
            </a:extLst>
          </p:cNvPr>
          <p:cNvSpPr/>
          <p:nvPr/>
        </p:nvSpPr>
        <p:spPr>
          <a:xfrm>
            <a:off x="7521874" y="2222500"/>
            <a:ext cx="1172864" cy="117286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A5DABD-463A-7D40-838E-D67AB1C34441}"/>
              </a:ext>
            </a:extLst>
          </p:cNvPr>
          <p:cNvSpPr/>
          <p:nvPr/>
        </p:nvSpPr>
        <p:spPr>
          <a:xfrm>
            <a:off x="3263787" y="2222500"/>
            <a:ext cx="1172864" cy="117286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6752F0-1D88-D24B-825C-D052DC0A7132}"/>
              </a:ext>
            </a:extLst>
          </p:cNvPr>
          <p:cNvSpPr/>
          <p:nvPr/>
        </p:nvSpPr>
        <p:spPr>
          <a:xfrm>
            <a:off x="6064755" y="2222500"/>
            <a:ext cx="1172864" cy="1172864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3F21C3D-5915-F946-92A2-F59B58672796}"/>
              </a:ext>
            </a:extLst>
          </p:cNvPr>
          <p:cNvSpPr/>
          <p:nvPr/>
        </p:nvSpPr>
        <p:spPr>
          <a:xfrm>
            <a:off x="1852619" y="2212749"/>
            <a:ext cx="1172864" cy="1172864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5BF50-E9B6-F04B-A95D-1A8FDD483343}"/>
              </a:ext>
            </a:extLst>
          </p:cNvPr>
          <p:cNvSpPr txBox="1"/>
          <p:nvPr/>
        </p:nvSpPr>
        <p:spPr>
          <a:xfrm>
            <a:off x="6020068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Arrecife de coral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2F9CA-387B-F04B-BC83-F1A5BBDF5AE4}"/>
              </a:ext>
            </a:extLst>
          </p:cNvPr>
          <p:cNvSpPr txBox="1"/>
          <p:nvPr/>
        </p:nvSpPr>
        <p:spPr>
          <a:xfrm>
            <a:off x="746515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Mosaico de arrecifes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30D47F-5CD5-D94F-981E-0595A6ED28CF}"/>
              </a:ext>
            </a:extLst>
          </p:cNvPr>
          <p:cNvSpPr txBox="1"/>
          <p:nvPr/>
        </p:nvSpPr>
        <p:spPr>
          <a:xfrm>
            <a:off x="3211138" y="3555478"/>
            <a:ext cx="146974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Colonia de corales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1C579E-E73A-2446-A4EE-AFF97E27778B}"/>
              </a:ext>
            </a:extLst>
          </p:cNvPr>
          <p:cNvSpPr txBox="1"/>
          <p:nvPr/>
        </p:nvSpPr>
        <p:spPr>
          <a:xfrm>
            <a:off x="4624166" y="3555556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Arrecife de parche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3127C9-15AE-9D47-810C-5B064D94BC1D}"/>
              </a:ext>
            </a:extLst>
          </p:cNvPr>
          <p:cNvSpPr txBox="1"/>
          <p:nvPr/>
        </p:nvSpPr>
        <p:spPr>
          <a:xfrm>
            <a:off x="411245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Pólipo de coral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4E981D-7FC0-5C4F-81AF-CBD8A8492ED9}"/>
              </a:ext>
            </a:extLst>
          </p:cNvPr>
          <p:cNvSpPr txBox="1"/>
          <p:nvPr/>
        </p:nvSpPr>
        <p:spPr>
          <a:xfrm>
            <a:off x="179811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Rama de coral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1B4AE7-F17B-CF47-956A-50F0FE56CAFA}"/>
              </a:ext>
            </a:extLst>
          </p:cNvPr>
          <p:cNvCxnSpPr/>
          <p:nvPr/>
        </p:nvCxnSpPr>
        <p:spPr>
          <a:xfrm>
            <a:off x="459729" y="4227006"/>
            <a:ext cx="8245475" cy="0"/>
          </a:xfrm>
          <a:prstGeom prst="straightConnector1">
            <a:avLst/>
          </a:prstGeom>
          <a:noFill/>
          <a:ln w="5715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0B51A0F-A3FF-A941-AC56-369AD1D42A74}"/>
              </a:ext>
            </a:extLst>
          </p:cNvPr>
          <p:cNvSpPr txBox="1"/>
          <p:nvPr/>
        </p:nvSpPr>
        <p:spPr>
          <a:xfrm>
            <a:off x="459729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más pequeño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0947E8-DDE5-4944-940C-28D0A2E29A37}"/>
              </a:ext>
            </a:extLst>
          </p:cNvPr>
          <p:cNvSpPr txBox="1"/>
          <p:nvPr/>
        </p:nvSpPr>
        <p:spPr>
          <a:xfrm>
            <a:off x="7356355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más grande</a:t>
            </a:r>
          </a:p>
        </p:txBody>
      </p:sp>
    </p:spTree>
    <p:extLst>
      <p:ext uri="{BB962C8B-B14F-4D97-AF65-F5344CB8AC3E}">
        <p14:creationId xmlns:p14="http://schemas.microsoft.com/office/powerpoint/2010/main" val="4390792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E1EA6-9B9E-2F4C-A02C-BD64C5BDED2D}"/>
              </a:ext>
            </a:extLst>
          </p:cNvPr>
          <p:cNvSpPr txBox="1"/>
          <p:nvPr/>
        </p:nvSpPr>
        <p:spPr>
          <a:xfrm>
            <a:off x="449263" y="1308847"/>
            <a:ext cx="735003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¿Listo para hacer tu increíble pólipo comestible?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D9C3DC-89DC-F447-A07F-653E3827AF51}"/>
              </a:ext>
            </a:extLst>
          </p:cNvPr>
          <p:cNvSpPr/>
          <p:nvPr/>
        </p:nvSpPr>
        <p:spPr>
          <a:xfrm>
            <a:off x="444790" y="2727325"/>
            <a:ext cx="1808816" cy="18088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3E7E9D5-0F26-1245-A46E-593BF98A7FA2}"/>
              </a:ext>
            </a:extLst>
          </p:cNvPr>
          <p:cNvSpPr/>
          <p:nvPr/>
        </p:nvSpPr>
        <p:spPr>
          <a:xfrm>
            <a:off x="2591834" y="2727325"/>
            <a:ext cx="1808816" cy="18088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9AEAD23-21F5-1548-81C8-732FF0954646}"/>
              </a:ext>
            </a:extLst>
          </p:cNvPr>
          <p:cNvSpPr/>
          <p:nvPr/>
        </p:nvSpPr>
        <p:spPr>
          <a:xfrm>
            <a:off x="4738878" y="2727325"/>
            <a:ext cx="1808816" cy="18088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EBD839A-2A71-B948-9D55-A386393CFBA5}"/>
              </a:ext>
            </a:extLst>
          </p:cNvPr>
          <p:cNvSpPr/>
          <p:nvPr/>
        </p:nvSpPr>
        <p:spPr>
          <a:xfrm>
            <a:off x="6885922" y="2727326"/>
            <a:ext cx="1808816" cy="18088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7862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920238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FDED3F-3AEA-2446-885A-253F42264974}"/>
              </a:ext>
            </a:extLst>
          </p:cNvPr>
          <p:cNvSpPr/>
          <p:nvPr/>
        </p:nvSpPr>
        <p:spPr>
          <a:xfrm>
            <a:off x="5088227" y="119155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6F5139A1-D276-444F-A573-37447D410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x-none" sz="1400" b="1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1. El huevo fertilizado se convierte en una larva coralina que vive en mar abierto. La larva de coral se llama «plánula».</a:t>
            </a:r>
            <a:endParaRPr kumimoji="0" lang="en-US" altLang="en-US" sz="32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125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757399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97C612-6C9F-444D-8576-0B677913048C}"/>
              </a:ext>
            </a:extLst>
          </p:cNvPr>
          <p:cNvSpPr/>
          <p:nvPr/>
        </p:nvSpPr>
        <p:spPr>
          <a:xfrm>
            <a:off x="6824085" y="2189465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34E4A60C-A013-744C-AA02-C73DBBD4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2. La plánula se transforma en un pequeño pólipo y se asienta sobre el suelo marino. Señales químicas le van indicando cuál es el mejor sitio.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996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932763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5D0157-8F77-E447-8A06-1E6EA2850C9E}"/>
              </a:ext>
            </a:extLst>
          </p:cNvPr>
          <p:cNvSpPr/>
          <p:nvPr/>
        </p:nvSpPr>
        <p:spPr>
          <a:xfrm>
            <a:off x="6833353" y="418883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0" name="AutoShape 18">
            <a:extLst>
              <a:ext uri="{FF2B5EF4-FFF2-40B4-BE49-F238E27FC236}">
                <a16:creationId xmlns:a16="http://schemas.microsoft.com/office/drawing/2014/main" id="{04FEABEF-3ADD-5644-9BEF-D04631B9A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3. Una vez se agarra al suelo marino, el pólipo va desarrollándose hasta hacerse adulto y empezar a construir una estructura dura.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41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3: Unos pólipos increíbles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84508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del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68B19D5-2077-0147-9931-A292EC02C7ED}"/>
              </a:ext>
            </a:extLst>
          </p:cNvPr>
          <p:cNvSpPr/>
          <p:nvPr/>
        </p:nvSpPr>
        <p:spPr>
          <a:xfrm>
            <a:off x="5098735" y="5226068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A62595C-1EF8-DA4A-8A2E-658207FD7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83945"/>
            <a:ext cx="2001531" cy="2401622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x-none" sz="1400" b="1">
                <a:solidFill>
                  <a:schemeClr val="tx1"/>
                </a:solidFill>
                <a:latin typeface="Century Gothic" panose="020B0502020202020204" pitchFamily="34" charset="0"/>
              </a:rPr>
              <a:t>4. A medida que crece, el pólipo se va dividiendo en pólipos idénticos más pequeños. Estos pólipos a su vez van creciendo y dividiéndose. Este proceso se conoce como «gemación».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1560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1CA3DA-9983-48D6-A213-1E23262E5E05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http://purl.org/dc/elements/1.1/"/>
    <ds:schemaRef ds:uri="8dd429a2-b850-4aa5-85c2-8487e2b197cf"/>
    <ds:schemaRef ds:uri="7dd0c2b8-7301-49b5-921e-ab84ec4c20a5"/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1779</TotalTime>
  <Words>768</Words>
  <Application>Microsoft Office PowerPoint</Application>
  <PresentationFormat>On-screen Show (4:3)</PresentationFormat>
  <Paragraphs>108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  <vt:lpstr>Lección 3: Unos pólipos increíbles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2020-03-26T14:51:34Z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